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8" r:id="rId2"/>
    <p:sldId id="279" r:id="rId3"/>
    <p:sldId id="258" r:id="rId4"/>
    <p:sldId id="280" r:id="rId5"/>
    <p:sldId id="281" r:id="rId6"/>
    <p:sldId id="266" r:id="rId7"/>
    <p:sldId id="265" r:id="rId8"/>
    <p:sldId id="28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CC66"/>
    <a:srgbClr val="A50021"/>
    <a:srgbClr val="E1E1FF"/>
    <a:srgbClr val="000066"/>
    <a:srgbClr val="000000"/>
    <a:srgbClr val="FDFEDE"/>
    <a:srgbClr val="FFF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</p:grpSp>
      </p:grpSp>
      <p:sp>
        <p:nvSpPr>
          <p:cNvPr id="716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81B39-605E-413E-A4C7-587E67AF6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ED23-F99C-45A1-B64B-50205827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23C8-DE31-48AF-B5D0-D14357C73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8A035-665F-40B2-90C6-8460B9214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6CC18-C0A6-4EEB-BA69-09A599D0C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7F840-AD98-4750-B7C4-D0E532AAB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A588-3722-410D-BA86-FE8CB6F8A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A00A5-71C1-4856-B646-92A9C3C71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94039-272D-4CA8-B90C-4108A8F86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B68A-0134-49F0-A047-4E34ED8E1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31DCC-2ADF-4B40-B6C0-DD41CD71B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00000">
              <a:srgbClr val="FDFED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7065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6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066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066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6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6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6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6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6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6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7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7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067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7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7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7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7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8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8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8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8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8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8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86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687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9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9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9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EC215BF3-291B-4D13-8DA3-21C878EA6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763713" y="2276475"/>
            <a:ext cx="69135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kumimoji="0" lang="ru-RU" sz="5400" b="1" i="1">
              <a:solidFill>
                <a:srgbClr val="990000"/>
              </a:solidFill>
              <a:latin typeface="Monotype Corsiva" pitchFamily="66" charset="0"/>
            </a:endParaRPr>
          </a:p>
        </p:txBody>
      </p:sp>
      <p:sp>
        <p:nvSpPr>
          <p:cNvPr id="3075" name="Прямоугольник 4"/>
          <p:cNvSpPr>
            <a:spLocks noChangeArrowheads="1"/>
          </p:cNvSpPr>
          <p:nvPr/>
        </p:nvSpPr>
        <p:spPr bwMode="auto">
          <a:xfrm>
            <a:off x="1857375" y="1214438"/>
            <a:ext cx="65008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3200" b="1">
                <a:solidFill>
                  <a:srgbClr val="A50021"/>
                </a:solidFill>
              </a:rPr>
              <a:t>Математика и музыка - два полюса человеческой культуры. </a:t>
            </a:r>
          </a:p>
        </p:txBody>
      </p:sp>
      <p:pic>
        <p:nvPicPr>
          <p:cNvPr id="3076" name="Picture 8" descr="EN0024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288500">
            <a:off x="3608388" y="3714750"/>
            <a:ext cx="3273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C:\Documents and Settings\1\Мои документы\Мои рисунки\Рисунок203.png"/>
          <p:cNvPicPr>
            <a:picLocks noChangeAspect="1" noChangeArrowheads="1"/>
          </p:cNvPicPr>
          <p:nvPr/>
        </p:nvPicPr>
        <p:blipFill>
          <a:blip r:embed="rId3">
            <a:lum bright="-20000" contrast="-44000"/>
          </a:blip>
          <a:srcRect/>
          <a:stretch>
            <a:fillRect/>
          </a:stretch>
        </p:blipFill>
        <p:spPr bwMode="auto">
          <a:xfrm>
            <a:off x="3429000" y="285750"/>
            <a:ext cx="54292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C:\Documents and Settings\1\Мои документы\Мои рисунки\Рисунок204.png"/>
          <p:cNvPicPr>
            <a:picLocks noChangeAspect="1" noChangeArrowheads="1"/>
          </p:cNvPicPr>
          <p:nvPr/>
        </p:nvPicPr>
        <p:blipFill>
          <a:blip r:embed="rId4">
            <a:lum bright="-30000" contrast="-20000"/>
          </a:blip>
          <a:srcRect/>
          <a:stretch>
            <a:fillRect/>
          </a:stretch>
        </p:blipFill>
        <p:spPr bwMode="auto">
          <a:xfrm>
            <a:off x="2286000" y="5572125"/>
            <a:ext cx="5899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14438" y="1143000"/>
            <a:ext cx="7000875" cy="2428875"/>
          </a:xfrm>
        </p:spPr>
        <p:txBody>
          <a:bodyPr/>
          <a:lstStyle/>
          <a:p>
            <a:pPr algn="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Музыка есть таинственная арифметика души;</a:t>
            </a:r>
            <a:b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она вычисляет, сама того не сознавая. </a:t>
            </a:r>
            <a:b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                               </a:t>
            </a:r>
            <a:r>
              <a:rPr lang="ru-RU" sz="3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Готфирд</a:t>
            </a: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Лейбниц</a:t>
            </a:r>
            <a:endParaRPr lang="ru-RU" dirty="0"/>
          </a:p>
        </p:txBody>
      </p:sp>
      <p:pic>
        <p:nvPicPr>
          <p:cNvPr id="4099" name="Picture 7" descr="C:\Documents and Settings\1\Мои документы\Мои рисунки\Рисунок203.png"/>
          <p:cNvPicPr>
            <a:picLocks noChangeAspect="1" noChangeArrowheads="1"/>
          </p:cNvPicPr>
          <p:nvPr/>
        </p:nvPicPr>
        <p:blipFill>
          <a:blip r:embed="rId2">
            <a:lum bright="-20000" contrast="-44000"/>
          </a:blip>
          <a:srcRect/>
          <a:stretch>
            <a:fillRect/>
          </a:stretch>
        </p:blipFill>
        <p:spPr bwMode="auto">
          <a:xfrm>
            <a:off x="3571875" y="214313"/>
            <a:ext cx="54292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8" descr="C:\Documents and Settings\1\Мои документы\Мои рисунки\Рисунок204.png"/>
          <p:cNvPicPr>
            <a:picLocks noChangeAspect="1" noChangeArrowheads="1"/>
          </p:cNvPicPr>
          <p:nvPr/>
        </p:nvPicPr>
        <p:blipFill>
          <a:blip r:embed="rId3">
            <a:lum bright="-30000" contrast="-20000"/>
          </a:blip>
          <a:srcRect/>
          <a:stretch>
            <a:fillRect/>
          </a:stretch>
        </p:blipFill>
        <p:spPr bwMode="auto">
          <a:xfrm>
            <a:off x="2286000" y="5572125"/>
            <a:ext cx="5899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324984335_tonn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1500188"/>
            <a:ext cx="23447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4786313" y="785813"/>
            <a:ext cx="33845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0" lang="ru-RU" sz="6000" b="1" i="1">
                <a:solidFill>
                  <a:srgbClr val="800000"/>
                </a:solidFill>
              </a:rPr>
              <a:t>Пифагор</a:t>
            </a: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4786313" y="2214563"/>
            <a:ext cx="4175125" cy="1190625"/>
          </a:xfrm>
          <a:prstGeom prst="rect">
            <a:avLst/>
          </a:prstGeom>
          <a:gradFill rotWithShape="1">
            <a:gsLst>
              <a:gs pos="0">
                <a:srgbClr val="F1C7FD"/>
              </a:gs>
              <a:gs pos="50000">
                <a:srgbClr val="FFEFFF"/>
              </a:gs>
              <a:gs pos="100000">
                <a:srgbClr val="F1C7FD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b="1">
                <a:solidFill>
                  <a:srgbClr val="800000"/>
                </a:solidFill>
                <a:latin typeface="Arial" charset="0"/>
              </a:rPr>
              <a:t>«Музыка – величайшая сила. Она может заставить человека любить и ненавидеть, прощать и убивать». </a:t>
            </a:r>
          </a:p>
        </p:txBody>
      </p:sp>
      <p:pic>
        <p:nvPicPr>
          <p:cNvPr id="5125" name="Picture 7" descr="C:\Documents and Settings\1\Мои документы\Мои рисунки\Рисунок203.png"/>
          <p:cNvPicPr>
            <a:picLocks noChangeAspect="1" noChangeArrowheads="1"/>
          </p:cNvPicPr>
          <p:nvPr/>
        </p:nvPicPr>
        <p:blipFill>
          <a:blip r:embed="rId3">
            <a:lum bright="-20000" contrast="-44000"/>
          </a:blip>
          <a:srcRect/>
          <a:stretch>
            <a:fillRect/>
          </a:stretch>
        </p:blipFill>
        <p:spPr bwMode="auto">
          <a:xfrm>
            <a:off x="3429000" y="214313"/>
            <a:ext cx="54292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C:\Documents and Settings\1\Мои документы\Мои рисунки\Рисунок204.png"/>
          <p:cNvPicPr>
            <a:picLocks noChangeAspect="1" noChangeArrowheads="1"/>
          </p:cNvPicPr>
          <p:nvPr/>
        </p:nvPicPr>
        <p:blipFill>
          <a:blip r:embed="rId4">
            <a:lum bright="-30000" contrast="-20000"/>
          </a:blip>
          <a:srcRect/>
          <a:stretch>
            <a:fillRect/>
          </a:stretch>
        </p:blipFill>
        <p:spPr bwMode="auto">
          <a:xfrm>
            <a:off x="2286000" y="5572125"/>
            <a:ext cx="5899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979613" y="3716338"/>
            <a:ext cx="6624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ru-RU" b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2357438" y="3000375"/>
            <a:ext cx="547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ru-RU" sz="3600" b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652588" y="357188"/>
            <a:ext cx="7491412" cy="2286000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                     </a:t>
            </a:r>
            <a:r>
              <a:rPr lang="ru-RU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Монохорд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r>
              <a:rPr lang="ru-RU" dirty="0" smtClean="0">
                <a:solidFill>
                  <a:srgbClr val="000000"/>
                </a:solidFill>
                <a:latin typeface="Monotype Corsiva" pitchFamily="66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инструмент с одной струной, которая могла пережиматься в разных местах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endParaRPr lang="ru-RU" dirty="0"/>
          </a:p>
        </p:txBody>
      </p:sp>
      <p:pic>
        <p:nvPicPr>
          <p:cNvPr id="6149" name="Picture 8" descr="C:\Documents and Settings\1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643188"/>
            <a:ext cx="5605463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 descr="C:\Documents and Settings\1\Мои документы\Мои рисунки\Рисунок203.png"/>
          <p:cNvPicPr>
            <a:picLocks noChangeAspect="1" noChangeArrowheads="1"/>
          </p:cNvPicPr>
          <p:nvPr/>
        </p:nvPicPr>
        <p:blipFill>
          <a:blip r:embed="rId3">
            <a:lum bright="-20000" contrast="-44000"/>
          </a:blip>
          <a:srcRect/>
          <a:stretch>
            <a:fillRect/>
          </a:stretch>
        </p:blipFill>
        <p:spPr bwMode="auto">
          <a:xfrm>
            <a:off x="3429000" y="0"/>
            <a:ext cx="54292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 descr="C:\Documents and Settings\1\Мои документы\Мои рисунки\Рисунок204.png"/>
          <p:cNvPicPr>
            <a:picLocks noChangeAspect="1" noChangeArrowheads="1"/>
          </p:cNvPicPr>
          <p:nvPr/>
        </p:nvPicPr>
        <p:blipFill>
          <a:blip r:embed="rId4">
            <a:lum bright="-30000" contrast="-20000"/>
          </a:blip>
          <a:srcRect/>
          <a:stretch>
            <a:fillRect/>
          </a:stretch>
        </p:blipFill>
        <p:spPr bwMode="auto">
          <a:xfrm>
            <a:off x="2286000" y="5715000"/>
            <a:ext cx="5899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1071563" y="285750"/>
            <a:ext cx="749141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Пифагорейская теория музыки</a:t>
            </a:r>
          </a:p>
        </p:txBody>
      </p:sp>
      <p:pic>
        <p:nvPicPr>
          <p:cNvPr id="7171" name="Picture 6" descr="C:\Documents and Settings\1\Мои документы\Мои рисунки\Рисунок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1643063"/>
            <a:ext cx="4830763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C:\Documents and Settings\1\Мои документы\Мои рисунки\Рисунок203.png"/>
          <p:cNvPicPr>
            <a:picLocks noChangeAspect="1" noChangeArrowheads="1"/>
          </p:cNvPicPr>
          <p:nvPr/>
        </p:nvPicPr>
        <p:blipFill>
          <a:blip r:embed="rId3">
            <a:lum bright="-20000" contrast="-44000"/>
          </a:blip>
          <a:srcRect/>
          <a:stretch>
            <a:fillRect/>
          </a:stretch>
        </p:blipFill>
        <p:spPr bwMode="auto">
          <a:xfrm>
            <a:off x="3714750" y="0"/>
            <a:ext cx="54292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8" descr="C:\Documents and Settings\1\Мои документы\Мои рисунки\Рисунок204.png"/>
          <p:cNvPicPr>
            <a:picLocks noChangeAspect="1" noChangeArrowheads="1"/>
          </p:cNvPicPr>
          <p:nvPr/>
        </p:nvPicPr>
        <p:blipFill>
          <a:blip r:embed="rId4">
            <a:lum bright="-30000" contrast="-20000"/>
          </a:blip>
          <a:srcRect/>
          <a:stretch>
            <a:fillRect/>
          </a:stretch>
        </p:blipFill>
        <p:spPr bwMode="auto">
          <a:xfrm>
            <a:off x="2286000" y="5572125"/>
            <a:ext cx="5899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9"/>
          <p:cNvSpPr txBox="1">
            <a:spLocks noChangeArrowheads="1"/>
          </p:cNvSpPr>
          <p:nvPr/>
        </p:nvSpPr>
        <p:spPr bwMode="auto">
          <a:xfrm>
            <a:off x="1285875" y="642938"/>
            <a:ext cx="727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 b="1">
                <a:solidFill>
                  <a:srgbClr val="A50021"/>
                </a:solidFill>
                <a:latin typeface="Arial" charset="0"/>
              </a:rPr>
              <a:t>Деление струны монохорда на части, образующие с ней совершенные консонансы</a:t>
            </a:r>
          </a:p>
        </p:txBody>
      </p:sp>
      <p:sp>
        <p:nvSpPr>
          <p:cNvPr id="8195" name="Text Box 60"/>
          <p:cNvSpPr txBox="1">
            <a:spLocks noChangeArrowheads="1"/>
          </p:cNvSpPr>
          <p:nvPr/>
        </p:nvSpPr>
        <p:spPr bwMode="auto">
          <a:xfrm>
            <a:off x="1403350" y="4076700"/>
            <a:ext cx="2449513" cy="2387600"/>
          </a:xfrm>
          <a:prstGeom prst="rect">
            <a:avLst/>
          </a:prstGeom>
          <a:gradFill rotWithShape="1">
            <a:gsLst>
              <a:gs pos="0">
                <a:srgbClr val="F1C7FD"/>
              </a:gs>
              <a:gs pos="50000">
                <a:srgbClr val="FFEBFF"/>
              </a:gs>
              <a:gs pos="100000">
                <a:srgbClr val="F1C7FD"/>
              </a:gs>
            </a:gsLst>
            <a:lin ang="1890000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>
                <a:solidFill>
                  <a:srgbClr val="000066"/>
                </a:solidFill>
              </a:rPr>
              <a:t>Квинта есть среднее гармоническое длин струн основного тона</a:t>
            </a:r>
            <a:r>
              <a:rPr kumimoji="0" lang="en-US" sz="2000" b="1">
                <a:solidFill>
                  <a:srgbClr val="000066"/>
                </a:solidFill>
              </a:rPr>
              <a:t> l</a:t>
            </a:r>
            <a:r>
              <a:rPr kumimoji="0" lang="en-US" sz="2000" b="1" baseline="-25000">
                <a:solidFill>
                  <a:srgbClr val="000066"/>
                </a:solidFill>
              </a:rPr>
              <a:t>1</a:t>
            </a:r>
            <a:r>
              <a:rPr kumimoji="0" lang="ru-RU" sz="2000" b="1">
                <a:solidFill>
                  <a:srgbClr val="000066"/>
                </a:solidFill>
              </a:rPr>
              <a:t> и октавы</a:t>
            </a:r>
            <a:r>
              <a:rPr kumimoji="0" lang="en-US" sz="2000" b="1">
                <a:solidFill>
                  <a:srgbClr val="000066"/>
                </a:solidFill>
              </a:rPr>
              <a:t> l</a:t>
            </a:r>
            <a:r>
              <a:rPr kumimoji="0" lang="en-US" sz="2000" b="1" baseline="-25000">
                <a:solidFill>
                  <a:srgbClr val="000066"/>
                </a:solidFill>
              </a:rPr>
              <a:t>2</a:t>
            </a:r>
          </a:p>
          <a:p>
            <a:pPr algn="ctr">
              <a:spcBef>
                <a:spcPct val="50000"/>
              </a:spcBef>
            </a:pPr>
            <a:r>
              <a:rPr kumimoji="0" lang="en-US" sz="2000" b="1">
                <a:solidFill>
                  <a:srgbClr val="000066"/>
                </a:solidFill>
              </a:rPr>
              <a:t>l</a:t>
            </a:r>
            <a:r>
              <a:rPr kumimoji="0" lang="en-US" sz="2000" b="1" baseline="-25000">
                <a:solidFill>
                  <a:srgbClr val="000066"/>
                </a:solidFill>
              </a:rPr>
              <a:t>3</a:t>
            </a:r>
            <a:r>
              <a:rPr kumimoji="0" lang="en-US" sz="2000" b="1">
                <a:solidFill>
                  <a:srgbClr val="000066"/>
                </a:solidFill>
              </a:rPr>
              <a:t> =2l</a:t>
            </a:r>
            <a:r>
              <a:rPr kumimoji="0" lang="en-US" sz="2000" b="1" baseline="-25000">
                <a:solidFill>
                  <a:srgbClr val="000066"/>
                </a:solidFill>
              </a:rPr>
              <a:t>1</a:t>
            </a:r>
            <a:r>
              <a:rPr kumimoji="0" lang="en-US" sz="2000" b="1">
                <a:solidFill>
                  <a:srgbClr val="000066"/>
                </a:solidFill>
              </a:rPr>
              <a:t>l</a:t>
            </a:r>
            <a:r>
              <a:rPr kumimoji="0" lang="en-US" sz="2000" b="1" baseline="-25000">
                <a:solidFill>
                  <a:srgbClr val="000066"/>
                </a:solidFill>
              </a:rPr>
              <a:t>2</a:t>
            </a:r>
            <a:r>
              <a:rPr kumimoji="0" lang="en-US" sz="2000" b="1">
                <a:solidFill>
                  <a:srgbClr val="000066"/>
                </a:solidFill>
              </a:rPr>
              <a:t>/(l</a:t>
            </a:r>
            <a:r>
              <a:rPr kumimoji="0" lang="en-US" sz="2000" b="1" baseline="-25000">
                <a:solidFill>
                  <a:srgbClr val="000066"/>
                </a:solidFill>
              </a:rPr>
              <a:t>1</a:t>
            </a:r>
            <a:r>
              <a:rPr kumimoji="0" lang="en-US" sz="2000" b="1">
                <a:solidFill>
                  <a:srgbClr val="000066"/>
                </a:solidFill>
              </a:rPr>
              <a:t>+l</a:t>
            </a:r>
            <a:r>
              <a:rPr kumimoji="0" lang="en-US" sz="2000" b="1" baseline="-25000">
                <a:solidFill>
                  <a:srgbClr val="000066"/>
                </a:solidFill>
              </a:rPr>
              <a:t>2</a:t>
            </a:r>
            <a:r>
              <a:rPr kumimoji="0" lang="en-US" sz="2000" b="1">
                <a:solidFill>
                  <a:srgbClr val="000066"/>
                </a:solidFill>
              </a:rPr>
              <a:t>) </a:t>
            </a:r>
            <a:endParaRPr kumimoji="0" lang="ru-RU" sz="2000" b="1">
              <a:solidFill>
                <a:srgbClr val="000066"/>
              </a:solidFill>
            </a:endParaRPr>
          </a:p>
        </p:txBody>
      </p:sp>
      <p:sp>
        <p:nvSpPr>
          <p:cNvPr id="8196" name="Text Box 61"/>
          <p:cNvSpPr txBox="1">
            <a:spLocks noChangeArrowheads="1"/>
          </p:cNvSpPr>
          <p:nvPr/>
        </p:nvSpPr>
        <p:spPr bwMode="auto">
          <a:xfrm>
            <a:off x="6630988" y="4048125"/>
            <a:ext cx="2341562" cy="2387600"/>
          </a:xfrm>
          <a:prstGeom prst="rect">
            <a:avLst/>
          </a:prstGeom>
          <a:gradFill rotWithShape="1">
            <a:gsLst>
              <a:gs pos="0">
                <a:srgbClr val="F1C7FD"/>
              </a:gs>
              <a:gs pos="50000">
                <a:srgbClr val="FFEBFF"/>
              </a:gs>
              <a:gs pos="100000">
                <a:srgbClr val="F1C7FD"/>
              </a:gs>
            </a:gsLst>
            <a:lin ang="1890000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>
                <a:solidFill>
                  <a:srgbClr val="000066"/>
                </a:solidFill>
              </a:rPr>
              <a:t>Кварта есть среднее арифметическое длин струн основного тона </a:t>
            </a:r>
            <a:r>
              <a:rPr kumimoji="0" lang="en-US" sz="2000" b="1">
                <a:solidFill>
                  <a:srgbClr val="000066"/>
                </a:solidFill>
              </a:rPr>
              <a:t>l</a:t>
            </a:r>
            <a:r>
              <a:rPr kumimoji="0" lang="en-US" sz="2000" b="1" baseline="-25000">
                <a:solidFill>
                  <a:srgbClr val="000066"/>
                </a:solidFill>
              </a:rPr>
              <a:t>1</a:t>
            </a:r>
            <a:r>
              <a:rPr kumimoji="0" lang="ru-RU" sz="2000" b="1">
                <a:solidFill>
                  <a:srgbClr val="000066"/>
                </a:solidFill>
              </a:rPr>
              <a:t> и октавы</a:t>
            </a:r>
            <a:r>
              <a:rPr kumimoji="0" lang="en-US" sz="2000" b="1">
                <a:solidFill>
                  <a:srgbClr val="000066"/>
                </a:solidFill>
              </a:rPr>
              <a:t> l</a:t>
            </a:r>
            <a:r>
              <a:rPr kumimoji="0" lang="en-US" sz="2000" b="1" baseline="-25000">
                <a:solidFill>
                  <a:srgbClr val="000066"/>
                </a:solidFill>
              </a:rPr>
              <a:t>2</a:t>
            </a:r>
          </a:p>
          <a:p>
            <a:pPr algn="ctr">
              <a:spcBef>
                <a:spcPct val="50000"/>
              </a:spcBef>
            </a:pPr>
            <a:r>
              <a:rPr kumimoji="0" lang="en-US" sz="2000" b="1">
                <a:solidFill>
                  <a:srgbClr val="000066"/>
                </a:solidFill>
              </a:rPr>
              <a:t>l</a:t>
            </a:r>
            <a:r>
              <a:rPr kumimoji="0" lang="en-US" sz="2000" b="1" baseline="-25000">
                <a:solidFill>
                  <a:srgbClr val="000066"/>
                </a:solidFill>
              </a:rPr>
              <a:t>4</a:t>
            </a:r>
            <a:r>
              <a:rPr kumimoji="0" lang="en-US" sz="2000" b="1">
                <a:solidFill>
                  <a:srgbClr val="000066"/>
                </a:solidFill>
              </a:rPr>
              <a:t> = (l</a:t>
            </a:r>
            <a:r>
              <a:rPr kumimoji="0" lang="en-US" sz="2000" b="1" baseline="-25000">
                <a:solidFill>
                  <a:srgbClr val="000066"/>
                </a:solidFill>
              </a:rPr>
              <a:t>1</a:t>
            </a:r>
            <a:r>
              <a:rPr kumimoji="0" lang="en-US" sz="2000" b="1">
                <a:solidFill>
                  <a:srgbClr val="000066"/>
                </a:solidFill>
              </a:rPr>
              <a:t>+l</a:t>
            </a:r>
            <a:r>
              <a:rPr kumimoji="0" lang="en-US" sz="2000" b="1" baseline="-25000">
                <a:solidFill>
                  <a:srgbClr val="000066"/>
                </a:solidFill>
              </a:rPr>
              <a:t>2</a:t>
            </a:r>
            <a:r>
              <a:rPr kumimoji="0" lang="en-US" sz="2000" b="1">
                <a:solidFill>
                  <a:srgbClr val="000066"/>
                </a:solidFill>
              </a:rPr>
              <a:t>)/2</a:t>
            </a:r>
            <a:endParaRPr kumimoji="0" lang="ru-RU" sz="2000" b="1">
              <a:solidFill>
                <a:srgbClr val="000066"/>
              </a:solidFill>
            </a:endParaRPr>
          </a:p>
        </p:txBody>
      </p:sp>
      <p:sp>
        <p:nvSpPr>
          <p:cNvPr id="8197" name="Text Box 62"/>
          <p:cNvSpPr txBox="1">
            <a:spLocks noChangeArrowheads="1"/>
          </p:cNvSpPr>
          <p:nvPr/>
        </p:nvSpPr>
        <p:spPr bwMode="auto">
          <a:xfrm>
            <a:off x="3995738" y="4292600"/>
            <a:ext cx="2462212" cy="1778000"/>
          </a:xfrm>
          <a:prstGeom prst="rect">
            <a:avLst/>
          </a:prstGeom>
          <a:gradFill rotWithShape="1">
            <a:gsLst>
              <a:gs pos="0">
                <a:srgbClr val="F1C7FD"/>
              </a:gs>
              <a:gs pos="50000">
                <a:srgbClr val="FFEBFF"/>
              </a:gs>
              <a:gs pos="100000">
                <a:srgbClr val="F1C7FD"/>
              </a:gs>
            </a:gsLst>
            <a:lin ang="1890000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>
                <a:solidFill>
                  <a:srgbClr val="000066"/>
                </a:solidFill>
              </a:rPr>
              <a:t>Октава есть произведение квинты на кварту или </a:t>
            </a:r>
            <a:endParaRPr kumimoji="0" lang="en-US" sz="2000" b="1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r>
              <a:rPr kumimoji="0" lang="ru-RU" sz="2000" b="1">
                <a:solidFill>
                  <a:srgbClr val="000066"/>
                </a:solidFill>
              </a:rPr>
              <a:t> </a:t>
            </a:r>
            <a:r>
              <a:rPr kumimoji="0" lang="en-US" sz="2000" b="1">
                <a:solidFill>
                  <a:srgbClr val="000066"/>
                </a:solidFill>
              </a:rPr>
              <a:t>l</a:t>
            </a:r>
            <a:r>
              <a:rPr kumimoji="0" lang="en-US" sz="2000" b="1" baseline="-25000">
                <a:solidFill>
                  <a:srgbClr val="000066"/>
                </a:solidFill>
              </a:rPr>
              <a:t>2</a:t>
            </a:r>
            <a:r>
              <a:rPr kumimoji="0" lang="en-US" sz="2000" b="1">
                <a:solidFill>
                  <a:srgbClr val="000066"/>
                </a:solidFill>
              </a:rPr>
              <a:t>/l</a:t>
            </a:r>
            <a:r>
              <a:rPr kumimoji="0" lang="en-US" sz="2000" b="1" baseline="-25000">
                <a:solidFill>
                  <a:srgbClr val="000066"/>
                </a:solidFill>
              </a:rPr>
              <a:t>3</a:t>
            </a:r>
            <a:r>
              <a:rPr kumimoji="0" lang="en-US" sz="2000" b="1">
                <a:solidFill>
                  <a:srgbClr val="000066"/>
                </a:solidFill>
              </a:rPr>
              <a:t> = l</a:t>
            </a:r>
            <a:r>
              <a:rPr kumimoji="0" lang="en-US" sz="2000" b="1" baseline="-25000">
                <a:solidFill>
                  <a:srgbClr val="000066"/>
                </a:solidFill>
              </a:rPr>
              <a:t>4</a:t>
            </a:r>
            <a:r>
              <a:rPr kumimoji="0" lang="en-US" sz="2000" b="1">
                <a:solidFill>
                  <a:srgbClr val="000066"/>
                </a:solidFill>
              </a:rPr>
              <a:t>/l</a:t>
            </a:r>
            <a:r>
              <a:rPr kumimoji="0" lang="en-US" sz="2000" b="1" baseline="-25000">
                <a:solidFill>
                  <a:srgbClr val="000066"/>
                </a:solidFill>
              </a:rPr>
              <a:t>1</a:t>
            </a:r>
            <a:endParaRPr kumimoji="0" lang="ru-RU" sz="2000" b="1">
              <a:solidFill>
                <a:srgbClr val="000066"/>
              </a:solidFill>
            </a:endParaRPr>
          </a:p>
        </p:txBody>
      </p:sp>
      <p:grpSp>
        <p:nvGrpSpPr>
          <p:cNvPr id="8198" name="Group 71"/>
          <p:cNvGrpSpPr>
            <a:grpSpLocks/>
          </p:cNvGrpSpPr>
          <p:nvPr/>
        </p:nvGrpSpPr>
        <p:grpSpPr bwMode="auto">
          <a:xfrm>
            <a:off x="2411413" y="1557338"/>
            <a:ext cx="6192837" cy="2057400"/>
            <a:chOff x="158" y="1207"/>
            <a:chExt cx="3901" cy="1296"/>
          </a:xfrm>
        </p:grpSpPr>
        <p:grpSp>
          <p:nvGrpSpPr>
            <p:cNvPr id="8200" name="Group 57"/>
            <p:cNvGrpSpPr>
              <a:grpSpLocks/>
            </p:cNvGrpSpPr>
            <p:nvPr/>
          </p:nvGrpSpPr>
          <p:grpSpPr bwMode="auto">
            <a:xfrm>
              <a:off x="1519" y="1434"/>
              <a:ext cx="2177" cy="998"/>
              <a:chOff x="1519" y="1434"/>
              <a:chExt cx="2177" cy="998"/>
            </a:xfrm>
          </p:grpSpPr>
          <p:grpSp>
            <p:nvGrpSpPr>
              <p:cNvPr id="8210" name="Group 17"/>
              <p:cNvGrpSpPr>
                <a:grpSpLocks/>
              </p:cNvGrpSpPr>
              <p:nvPr/>
            </p:nvGrpSpPr>
            <p:grpSpPr bwMode="auto">
              <a:xfrm>
                <a:off x="1519" y="1434"/>
                <a:ext cx="2176" cy="0"/>
                <a:chOff x="1565" y="1434"/>
                <a:chExt cx="2176" cy="0"/>
              </a:xfrm>
            </p:grpSpPr>
            <p:sp>
              <p:nvSpPr>
                <p:cNvPr id="8247" name="Line 4"/>
                <p:cNvSpPr>
                  <a:spLocks noChangeShapeType="1"/>
                </p:cNvSpPr>
                <p:nvPr/>
              </p:nvSpPr>
              <p:spPr bwMode="auto">
                <a:xfrm>
                  <a:off x="1565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8" name="Line 6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9" name="Line 7"/>
                <p:cNvSpPr>
                  <a:spLocks noChangeShapeType="1"/>
                </p:cNvSpPr>
                <p:nvPr/>
              </p:nvSpPr>
              <p:spPr bwMode="auto">
                <a:xfrm>
                  <a:off x="1927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0" name="Line 8"/>
                <p:cNvSpPr>
                  <a:spLocks noChangeShapeType="1"/>
                </p:cNvSpPr>
                <p:nvPr/>
              </p:nvSpPr>
              <p:spPr bwMode="auto">
                <a:xfrm>
                  <a:off x="2109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1" name="Line 9"/>
                <p:cNvSpPr>
                  <a:spLocks noChangeShapeType="1"/>
                </p:cNvSpPr>
                <p:nvPr/>
              </p:nvSpPr>
              <p:spPr bwMode="auto">
                <a:xfrm>
                  <a:off x="2290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2" name="Line 10"/>
                <p:cNvSpPr>
                  <a:spLocks noChangeShapeType="1"/>
                </p:cNvSpPr>
                <p:nvPr/>
              </p:nvSpPr>
              <p:spPr bwMode="auto">
                <a:xfrm>
                  <a:off x="2472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3" name="Line 11"/>
                <p:cNvSpPr>
                  <a:spLocks noChangeShapeType="1"/>
                </p:cNvSpPr>
                <p:nvPr/>
              </p:nvSpPr>
              <p:spPr bwMode="auto">
                <a:xfrm>
                  <a:off x="2653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4" name="Line 12"/>
                <p:cNvSpPr>
                  <a:spLocks noChangeShapeType="1"/>
                </p:cNvSpPr>
                <p:nvPr/>
              </p:nvSpPr>
              <p:spPr bwMode="auto">
                <a:xfrm>
                  <a:off x="2835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5" name="Line 13"/>
                <p:cNvSpPr>
                  <a:spLocks noChangeShapeType="1"/>
                </p:cNvSpPr>
                <p:nvPr/>
              </p:nvSpPr>
              <p:spPr bwMode="auto">
                <a:xfrm>
                  <a:off x="3016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6" name="Line 14"/>
                <p:cNvSpPr>
                  <a:spLocks noChangeShapeType="1"/>
                </p:cNvSpPr>
                <p:nvPr/>
              </p:nvSpPr>
              <p:spPr bwMode="auto">
                <a:xfrm>
                  <a:off x="3198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7" name="Line 15"/>
                <p:cNvSpPr>
                  <a:spLocks noChangeShapeType="1"/>
                </p:cNvSpPr>
                <p:nvPr/>
              </p:nvSpPr>
              <p:spPr bwMode="auto">
                <a:xfrm>
                  <a:off x="3379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8" name="Line 16"/>
                <p:cNvSpPr>
                  <a:spLocks noChangeShapeType="1"/>
                </p:cNvSpPr>
                <p:nvPr/>
              </p:nvSpPr>
              <p:spPr bwMode="auto">
                <a:xfrm>
                  <a:off x="3560" y="1434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11" name="Group 35"/>
              <p:cNvGrpSpPr>
                <a:grpSpLocks/>
              </p:cNvGrpSpPr>
              <p:nvPr/>
            </p:nvGrpSpPr>
            <p:grpSpPr bwMode="auto">
              <a:xfrm>
                <a:off x="1519" y="1797"/>
                <a:ext cx="1632" cy="0"/>
                <a:chOff x="1565" y="1797"/>
                <a:chExt cx="1632" cy="0"/>
              </a:xfrm>
            </p:grpSpPr>
            <p:sp>
              <p:nvSpPr>
                <p:cNvPr id="8238" name="Line 18"/>
                <p:cNvSpPr>
                  <a:spLocks noChangeShapeType="1"/>
                </p:cNvSpPr>
                <p:nvPr/>
              </p:nvSpPr>
              <p:spPr bwMode="auto">
                <a:xfrm>
                  <a:off x="1565" y="1797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9" name="Line 19"/>
                <p:cNvSpPr>
                  <a:spLocks noChangeShapeType="1"/>
                </p:cNvSpPr>
                <p:nvPr/>
              </p:nvSpPr>
              <p:spPr bwMode="auto">
                <a:xfrm>
                  <a:off x="1755" y="1797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0" name="Line 20"/>
                <p:cNvSpPr>
                  <a:spLocks noChangeShapeType="1"/>
                </p:cNvSpPr>
                <p:nvPr/>
              </p:nvSpPr>
              <p:spPr bwMode="auto">
                <a:xfrm>
                  <a:off x="1927" y="1797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1" name="Line 21"/>
                <p:cNvSpPr>
                  <a:spLocks noChangeShapeType="1"/>
                </p:cNvSpPr>
                <p:nvPr/>
              </p:nvSpPr>
              <p:spPr bwMode="auto">
                <a:xfrm>
                  <a:off x="2109" y="1797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Line 22"/>
                <p:cNvSpPr>
                  <a:spLocks noChangeShapeType="1"/>
                </p:cNvSpPr>
                <p:nvPr/>
              </p:nvSpPr>
              <p:spPr bwMode="auto">
                <a:xfrm>
                  <a:off x="2290" y="1797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3" name="Line 23"/>
                <p:cNvSpPr>
                  <a:spLocks noChangeShapeType="1"/>
                </p:cNvSpPr>
                <p:nvPr/>
              </p:nvSpPr>
              <p:spPr bwMode="auto">
                <a:xfrm>
                  <a:off x="2472" y="1797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4" name="Line 24"/>
                <p:cNvSpPr>
                  <a:spLocks noChangeShapeType="1"/>
                </p:cNvSpPr>
                <p:nvPr/>
              </p:nvSpPr>
              <p:spPr bwMode="auto">
                <a:xfrm>
                  <a:off x="2653" y="1797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5" name="Line 25"/>
                <p:cNvSpPr>
                  <a:spLocks noChangeShapeType="1"/>
                </p:cNvSpPr>
                <p:nvPr/>
              </p:nvSpPr>
              <p:spPr bwMode="auto">
                <a:xfrm>
                  <a:off x="2835" y="1797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6" name="Line 26"/>
                <p:cNvSpPr>
                  <a:spLocks noChangeShapeType="1"/>
                </p:cNvSpPr>
                <p:nvPr/>
              </p:nvSpPr>
              <p:spPr bwMode="auto">
                <a:xfrm>
                  <a:off x="3016" y="1797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12" name="Group 48"/>
              <p:cNvGrpSpPr>
                <a:grpSpLocks/>
              </p:cNvGrpSpPr>
              <p:nvPr/>
            </p:nvGrpSpPr>
            <p:grpSpPr bwMode="auto">
              <a:xfrm>
                <a:off x="1519" y="2115"/>
                <a:ext cx="1469" cy="0"/>
                <a:chOff x="1519" y="2115"/>
                <a:chExt cx="1469" cy="0"/>
              </a:xfrm>
            </p:grpSpPr>
            <p:sp>
              <p:nvSpPr>
                <p:cNvPr id="8230" name="Line 27"/>
                <p:cNvSpPr>
                  <a:spLocks noChangeShapeType="1"/>
                </p:cNvSpPr>
                <p:nvPr/>
              </p:nvSpPr>
              <p:spPr bwMode="auto">
                <a:xfrm>
                  <a:off x="1519" y="2115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1" name="Line 28"/>
                <p:cNvSpPr>
                  <a:spLocks noChangeShapeType="1"/>
                </p:cNvSpPr>
                <p:nvPr/>
              </p:nvSpPr>
              <p:spPr bwMode="auto">
                <a:xfrm>
                  <a:off x="1709" y="2115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2" name="Line 29"/>
                <p:cNvSpPr>
                  <a:spLocks noChangeShapeType="1"/>
                </p:cNvSpPr>
                <p:nvPr/>
              </p:nvSpPr>
              <p:spPr bwMode="auto">
                <a:xfrm>
                  <a:off x="1900" y="2115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3" name="Line 30"/>
                <p:cNvSpPr>
                  <a:spLocks noChangeShapeType="1"/>
                </p:cNvSpPr>
                <p:nvPr/>
              </p:nvSpPr>
              <p:spPr bwMode="auto">
                <a:xfrm>
                  <a:off x="2081" y="2115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4" name="Line 31"/>
                <p:cNvSpPr>
                  <a:spLocks noChangeShapeType="1"/>
                </p:cNvSpPr>
                <p:nvPr/>
              </p:nvSpPr>
              <p:spPr bwMode="auto">
                <a:xfrm>
                  <a:off x="2263" y="2115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5" name="Line 32"/>
                <p:cNvSpPr>
                  <a:spLocks noChangeShapeType="1"/>
                </p:cNvSpPr>
                <p:nvPr/>
              </p:nvSpPr>
              <p:spPr bwMode="auto">
                <a:xfrm>
                  <a:off x="2444" y="2115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6" name="Line 33"/>
                <p:cNvSpPr>
                  <a:spLocks noChangeShapeType="1"/>
                </p:cNvSpPr>
                <p:nvPr/>
              </p:nvSpPr>
              <p:spPr bwMode="auto">
                <a:xfrm>
                  <a:off x="2626" y="2115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7" name="Line 34"/>
                <p:cNvSpPr>
                  <a:spLocks noChangeShapeType="1"/>
                </p:cNvSpPr>
                <p:nvPr/>
              </p:nvSpPr>
              <p:spPr bwMode="auto">
                <a:xfrm>
                  <a:off x="2807" y="2115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13" name="Group 43"/>
              <p:cNvGrpSpPr>
                <a:grpSpLocks/>
              </p:cNvGrpSpPr>
              <p:nvPr/>
            </p:nvGrpSpPr>
            <p:grpSpPr bwMode="auto">
              <a:xfrm>
                <a:off x="1519" y="2432"/>
                <a:ext cx="1115" cy="0"/>
                <a:chOff x="1583" y="2432"/>
                <a:chExt cx="1115" cy="0"/>
              </a:xfrm>
            </p:grpSpPr>
            <p:sp>
              <p:nvSpPr>
                <p:cNvPr id="8224" name="Line 37"/>
                <p:cNvSpPr>
                  <a:spLocks noChangeShapeType="1"/>
                </p:cNvSpPr>
                <p:nvPr/>
              </p:nvSpPr>
              <p:spPr bwMode="auto">
                <a:xfrm>
                  <a:off x="1583" y="2432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5" name="Line 38"/>
                <p:cNvSpPr>
                  <a:spLocks noChangeShapeType="1"/>
                </p:cNvSpPr>
                <p:nvPr/>
              </p:nvSpPr>
              <p:spPr bwMode="auto">
                <a:xfrm>
                  <a:off x="1773" y="2432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6" name="Line 39"/>
                <p:cNvSpPr>
                  <a:spLocks noChangeShapeType="1"/>
                </p:cNvSpPr>
                <p:nvPr/>
              </p:nvSpPr>
              <p:spPr bwMode="auto">
                <a:xfrm>
                  <a:off x="1964" y="2432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7" name="Line 40"/>
                <p:cNvSpPr>
                  <a:spLocks noChangeShapeType="1"/>
                </p:cNvSpPr>
                <p:nvPr/>
              </p:nvSpPr>
              <p:spPr bwMode="auto">
                <a:xfrm>
                  <a:off x="2154" y="2432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8" name="Line 41"/>
                <p:cNvSpPr>
                  <a:spLocks noChangeShapeType="1"/>
                </p:cNvSpPr>
                <p:nvPr/>
              </p:nvSpPr>
              <p:spPr bwMode="auto">
                <a:xfrm>
                  <a:off x="2336" y="2432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9" name="Line 42"/>
                <p:cNvSpPr>
                  <a:spLocks noChangeShapeType="1"/>
                </p:cNvSpPr>
                <p:nvPr/>
              </p:nvSpPr>
              <p:spPr bwMode="auto">
                <a:xfrm>
                  <a:off x="2517" y="2432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 type="oval" w="sm" len="sm"/>
                  <a:tailEnd type="oval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14" name="Line 45"/>
              <p:cNvSpPr>
                <a:spLocks noChangeShapeType="1"/>
              </p:cNvSpPr>
              <p:nvPr/>
            </p:nvSpPr>
            <p:spPr bwMode="auto">
              <a:xfrm>
                <a:off x="1519" y="1434"/>
                <a:ext cx="0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5" name="Line 46"/>
              <p:cNvSpPr>
                <a:spLocks noChangeShapeType="1"/>
              </p:cNvSpPr>
              <p:nvPr/>
            </p:nvSpPr>
            <p:spPr bwMode="auto">
              <a:xfrm>
                <a:off x="3152" y="1434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6" name="Line 47"/>
              <p:cNvSpPr>
                <a:spLocks noChangeShapeType="1"/>
              </p:cNvSpPr>
              <p:nvPr/>
            </p:nvSpPr>
            <p:spPr bwMode="auto">
              <a:xfrm>
                <a:off x="2971" y="1434"/>
                <a:ext cx="0" cy="6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7" name="Line 49"/>
              <p:cNvSpPr>
                <a:spLocks noChangeShapeType="1"/>
              </p:cNvSpPr>
              <p:nvPr/>
            </p:nvSpPr>
            <p:spPr bwMode="auto">
              <a:xfrm>
                <a:off x="1519" y="2432"/>
                <a:ext cx="21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Line 50"/>
              <p:cNvSpPr>
                <a:spLocks noChangeShapeType="1"/>
              </p:cNvSpPr>
              <p:nvPr/>
            </p:nvSpPr>
            <p:spPr bwMode="auto">
              <a:xfrm>
                <a:off x="3696" y="1434"/>
                <a:ext cx="0" cy="99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Line 51"/>
              <p:cNvSpPr>
                <a:spLocks noChangeShapeType="1"/>
              </p:cNvSpPr>
              <p:nvPr/>
            </p:nvSpPr>
            <p:spPr bwMode="auto">
              <a:xfrm>
                <a:off x="2064" y="1434"/>
                <a:ext cx="0" cy="363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0" name="Line 52"/>
              <p:cNvSpPr>
                <a:spLocks noChangeShapeType="1"/>
              </p:cNvSpPr>
              <p:nvPr/>
            </p:nvSpPr>
            <p:spPr bwMode="auto">
              <a:xfrm>
                <a:off x="2245" y="1434"/>
                <a:ext cx="0" cy="68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1" name="Line 53"/>
              <p:cNvSpPr>
                <a:spLocks noChangeShapeType="1"/>
              </p:cNvSpPr>
              <p:nvPr/>
            </p:nvSpPr>
            <p:spPr bwMode="auto">
              <a:xfrm>
                <a:off x="2617" y="1434"/>
                <a:ext cx="0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2" name="Line 54"/>
              <p:cNvSpPr>
                <a:spLocks noChangeShapeType="1"/>
              </p:cNvSpPr>
              <p:nvPr/>
            </p:nvSpPr>
            <p:spPr bwMode="auto">
              <a:xfrm>
                <a:off x="2064" y="1797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3" name="Line 55"/>
              <p:cNvSpPr>
                <a:spLocks noChangeShapeType="1"/>
              </p:cNvSpPr>
              <p:nvPr/>
            </p:nvSpPr>
            <p:spPr bwMode="auto">
              <a:xfrm>
                <a:off x="2254" y="2115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01" name="Text Box 56"/>
            <p:cNvSpPr txBox="1">
              <a:spLocks noChangeArrowheads="1"/>
            </p:cNvSpPr>
            <p:nvPr/>
          </p:nvSpPr>
          <p:spPr bwMode="auto">
            <a:xfrm>
              <a:off x="1429" y="1207"/>
              <a:ext cx="26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2000" b="1"/>
                <a:t>0   1  2   3  4  5   6  7   8  9 10 11 12</a:t>
              </a:r>
            </a:p>
          </p:txBody>
        </p:sp>
        <p:sp>
          <p:nvSpPr>
            <p:cNvPr id="8202" name="Text Box 58"/>
            <p:cNvSpPr txBox="1">
              <a:spLocks noChangeArrowheads="1"/>
            </p:cNvSpPr>
            <p:nvPr/>
          </p:nvSpPr>
          <p:spPr bwMode="auto">
            <a:xfrm>
              <a:off x="158" y="1389"/>
              <a:ext cx="1134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000" b="1"/>
                <a:t>l</a:t>
              </a:r>
              <a:r>
                <a:rPr kumimoji="0" lang="en-US" sz="2000" b="1" baseline="-25000"/>
                <a:t>1</a:t>
              </a:r>
              <a:r>
                <a:rPr kumimoji="0" lang="en-US" sz="2000" b="1"/>
                <a:t> = 12 l = l</a:t>
              </a:r>
              <a:r>
                <a:rPr kumimoji="0" lang="en-US" sz="2000" b="1" baseline="-25000"/>
                <a:t>1</a:t>
              </a:r>
            </a:p>
            <a:p>
              <a:pPr>
                <a:spcBef>
                  <a:spcPct val="50000"/>
                </a:spcBef>
              </a:pPr>
              <a:r>
                <a:rPr kumimoji="0" lang="en-US" sz="2000" b="1"/>
                <a:t>l</a:t>
              </a:r>
              <a:r>
                <a:rPr kumimoji="0" lang="en-US" sz="2000" b="1" baseline="-25000"/>
                <a:t>4 </a:t>
              </a:r>
              <a:r>
                <a:rPr kumimoji="0" lang="en-US" sz="2000" b="1"/>
                <a:t>= 9l = ¾ l</a:t>
              </a:r>
              <a:r>
                <a:rPr kumimoji="0" lang="en-US" sz="2000" b="1" baseline="-25000"/>
                <a:t>1</a:t>
              </a:r>
            </a:p>
            <a:p>
              <a:pPr>
                <a:spcBef>
                  <a:spcPct val="50000"/>
                </a:spcBef>
              </a:pPr>
              <a:r>
                <a:rPr kumimoji="0" lang="en-US" sz="2000" b="1"/>
                <a:t>l</a:t>
              </a:r>
              <a:r>
                <a:rPr kumimoji="0" lang="en-US" sz="2000" b="1" baseline="-25000"/>
                <a:t>3</a:t>
              </a:r>
              <a:r>
                <a:rPr kumimoji="0" lang="en-US" sz="2000" b="1"/>
                <a:t> = 8l = </a:t>
              </a:r>
              <a:r>
                <a:rPr kumimoji="0" lang="en-US" sz="1600" b="1"/>
                <a:t>2/3</a:t>
              </a:r>
              <a:r>
                <a:rPr kumimoji="0" lang="ru-RU" sz="2000" b="1"/>
                <a:t> </a:t>
              </a:r>
              <a:r>
                <a:rPr kumimoji="0" lang="en-US" sz="2000" b="1"/>
                <a:t>l</a:t>
              </a:r>
              <a:r>
                <a:rPr kumimoji="0" lang="en-US" sz="2000" b="1" baseline="-25000"/>
                <a:t>1</a:t>
              </a:r>
            </a:p>
            <a:p>
              <a:pPr>
                <a:spcBef>
                  <a:spcPct val="50000"/>
                </a:spcBef>
              </a:pPr>
              <a:r>
                <a:rPr kumimoji="0" lang="en-US" sz="2000" b="1"/>
                <a:t>l</a:t>
              </a:r>
              <a:r>
                <a:rPr kumimoji="0" lang="en-US" sz="2000" b="1" baseline="-25000"/>
                <a:t>2</a:t>
              </a:r>
              <a:r>
                <a:rPr kumimoji="0" lang="en-US" sz="2000" b="1"/>
                <a:t> = 6l = ½</a:t>
              </a:r>
              <a:r>
                <a:rPr kumimoji="0" lang="ru-RU" sz="2000" b="1"/>
                <a:t> </a:t>
              </a:r>
              <a:r>
                <a:rPr kumimoji="0" lang="en-US" sz="2000" b="1"/>
                <a:t>l</a:t>
              </a:r>
              <a:r>
                <a:rPr kumimoji="0" lang="en-US" sz="2000" b="1" baseline="-25000"/>
                <a:t>1</a:t>
              </a:r>
              <a:endParaRPr kumimoji="0" lang="ru-RU" sz="2000" b="1" baseline="-25000"/>
            </a:p>
          </p:txBody>
        </p:sp>
        <p:sp>
          <p:nvSpPr>
            <p:cNvPr id="8203" name="Text Box 63"/>
            <p:cNvSpPr txBox="1">
              <a:spLocks noChangeArrowheads="1"/>
            </p:cNvSpPr>
            <p:nvPr/>
          </p:nvSpPr>
          <p:spPr bwMode="auto">
            <a:xfrm>
              <a:off x="3107" y="2115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b="1">
                  <a:solidFill>
                    <a:schemeClr val="hlink"/>
                  </a:solidFill>
                </a:rPr>
                <a:t>Октава</a:t>
              </a:r>
            </a:p>
          </p:txBody>
        </p:sp>
        <p:sp>
          <p:nvSpPr>
            <p:cNvPr id="8204" name="Rectangle 65"/>
            <p:cNvSpPr>
              <a:spLocks noChangeArrowheads="1"/>
            </p:cNvSpPr>
            <p:nvPr/>
          </p:nvSpPr>
          <p:spPr bwMode="auto">
            <a:xfrm>
              <a:off x="1519" y="1525"/>
              <a:ext cx="5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600" b="1">
                  <a:solidFill>
                    <a:schemeClr val="hlink"/>
                  </a:solidFill>
                  <a:latin typeface="Tahoma" pitchFamily="34" charset="0"/>
                </a:rPr>
                <a:t>Кварта</a:t>
              </a:r>
            </a:p>
          </p:txBody>
        </p:sp>
        <p:sp>
          <p:nvSpPr>
            <p:cNvPr id="8205" name="Rectangle 66"/>
            <p:cNvSpPr>
              <a:spLocks noChangeArrowheads="1"/>
            </p:cNvSpPr>
            <p:nvPr/>
          </p:nvSpPr>
          <p:spPr bwMode="auto">
            <a:xfrm>
              <a:off x="2290" y="1525"/>
              <a:ext cx="5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600" b="1">
                  <a:solidFill>
                    <a:schemeClr val="hlink"/>
                  </a:solidFill>
                  <a:latin typeface="Tahoma" pitchFamily="34" charset="0"/>
                </a:rPr>
                <a:t>Квинта</a:t>
              </a:r>
            </a:p>
          </p:txBody>
        </p:sp>
        <p:sp>
          <p:nvSpPr>
            <p:cNvPr id="8206" name="Rectangle 67"/>
            <p:cNvSpPr>
              <a:spLocks noChangeArrowheads="1"/>
            </p:cNvSpPr>
            <p:nvPr/>
          </p:nvSpPr>
          <p:spPr bwMode="auto">
            <a:xfrm>
              <a:off x="2290" y="2160"/>
              <a:ext cx="5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600" b="1">
                  <a:latin typeface="Tahoma" pitchFamily="34" charset="0"/>
                </a:rPr>
                <a:t>Кварта</a:t>
              </a:r>
            </a:p>
          </p:txBody>
        </p:sp>
        <p:sp>
          <p:nvSpPr>
            <p:cNvPr id="8207" name="Rectangle 68"/>
            <p:cNvSpPr>
              <a:spLocks noChangeArrowheads="1"/>
            </p:cNvSpPr>
            <p:nvPr/>
          </p:nvSpPr>
          <p:spPr bwMode="auto">
            <a:xfrm>
              <a:off x="1510" y="1842"/>
              <a:ext cx="5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600" b="1">
                  <a:latin typeface="Tahoma" pitchFamily="34" charset="0"/>
                </a:rPr>
                <a:t>Квинта</a:t>
              </a:r>
            </a:p>
          </p:txBody>
        </p:sp>
        <p:sp>
          <p:nvSpPr>
            <p:cNvPr id="8208" name="Rectangle 69"/>
            <p:cNvSpPr>
              <a:spLocks noChangeArrowheads="1"/>
            </p:cNvSpPr>
            <p:nvPr/>
          </p:nvSpPr>
          <p:spPr bwMode="auto">
            <a:xfrm>
              <a:off x="2925" y="1842"/>
              <a:ext cx="3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600" b="1">
                  <a:latin typeface="Tahoma" pitchFamily="34" charset="0"/>
                </a:rPr>
                <a:t>Тон</a:t>
              </a:r>
            </a:p>
          </p:txBody>
        </p:sp>
        <p:sp>
          <p:nvSpPr>
            <p:cNvPr id="8209" name="Line 70"/>
            <p:cNvSpPr>
              <a:spLocks noChangeShapeType="1"/>
            </p:cNvSpPr>
            <p:nvPr/>
          </p:nvSpPr>
          <p:spPr bwMode="auto">
            <a:xfrm>
              <a:off x="2880" y="179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8199" name="Picture 7" descr="C:\Documents and Settings\1\Мои документы\Мои рисунки\Рисунок203.png"/>
          <p:cNvPicPr>
            <a:picLocks noChangeAspect="1" noChangeArrowheads="1"/>
          </p:cNvPicPr>
          <p:nvPr/>
        </p:nvPicPr>
        <p:blipFill>
          <a:blip r:embed="rId2">
            <a:lum bright="-20000" contrast="-44000"/>
          </a:blip>
          <a:srcRect/>
          <a:stretch>
            <a:fillRect/>
          </a:stretch>
        </p:blipFill>
        <p:spPr bwMode="auto">
          <a:xfrm>
            <a:off x="3500438" y="0"/>
            <a:ext cx="54292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7"/>
          <p:cNvSpPr txBox="1">
            <a:spLocks noChangeArrowheads="1"/>
          </p:cNvSpPr>
          <p:nvPr/>
        </p:nvSpPr>
        <p:spPr bwMode="auto">
          <a:xfrm>
            <a:off x="2357438" y="571500"/>
            <a:ext cx="60721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3200" b="1">
                <a:solidFill>
                  <a:srgbClr val="A50021"/>
                </a:solidFill>
              </a:rPr>
              <a:t>Построение пифагорейской музыкальной гаммы</a:t>
            </a:r>
          </a:p>
        </p:txBody>
      </p:sp>
      <p:sp>
        <p:nvSpPr>
          <p:cNvPr id="9219" name="Text Box 70"/>
          <p:cNvSpPr txBox="1">
            <a:spLocks noChangeArrowheads="1"/>
          </p:cNvSpPr>
          <p:nvPr/>
        </p:nvSpPr>
        <p:spPr bwMode="auto">
          <a:xfrm>
            <a:off x="1476375" y="5157788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1600" b="1">
                <a:latin typeface="Tahoma" pitchFamily="34" charset="0"/>
              </a:rPr>
              <a:t>Звуки</a:t>
            </a:r>
          </a:p>
        </p:txBody>
      </p:sp>
      <p:sp>
        <p:nvSpPr>
          <p:cNvPr id="9220" name="Text Box 71"/>
          <p:cNvSpPr txBox="1">
            <a:spLocks noChangeArrowheads="1"/>
          </p:cNvSpPr>
          <p:nvPr/>
        </p:nvSpPr>
        <p:spPr bwMode="auto">
          <a:xfrm>
            <a:off x="1519238" y="5734050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1400" b="1">
                <a:latin typeface="Tahoma" pitchFamily="34" charset="0"/>
              </a:rPr>
              <a:t>Частоты</a:t>
            </a:r>
          </a:p>
        </p:txBody>
      </p:sp>
      <p:sp>
        <p:nvSpPr>
          <p:cNvPr id="9221" name="Rectangle 55"/>
          <p:cNvSpPr>
            <a:spLocks noChangeArrowheads="1"/>
          </p:cNvSpPr>
          <p:nvPr/>
        </p:nvSpPr>
        <p:spPr bwMode="auto">
          <a:xfrm>
            <a:off x="8872538" y="4868863"/>
            <a:ext cx="271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>
                <a:latin typeface="Tahoma" pitchFamily="34" charset="0"/>
              </a:rPr>
              <a:t>f</a:t>
            </a:r>
            <a:endParaRPr kumimoji="0" lang="ru-RU" b="1">
              <a:latin typeface="Tahoma" pitchFamily="34" charset="0"/>
            </a:endParaRPr>
          </a:p>
        </p:txBody>
      </p:sp>
      <p:sp>
        <p:nvSpPr>
          <p:cNvPr id="9222" name="Text Box 72"/>
          <p:cNvSpPr txBox="1">
            <a:spLocks noChangeArrowheads="1"/>
          </p:cNvSpPr>
          <p:nvPr/>
        </p:nvSpPr>
        <p:spPr bwMode="auto">
          <a:xfrm rot="-5400000">
            <a:off x="404019" y="3059907"/>
            <a:ext cx="2592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1400" b="1">
                <a:latin typeface="Tahoma" pitchFamily="34" charset="0"/>
              </a:rPr>
              <a:t>Длины струн</a:t>
            </a:r>
          </a:p>
        </p:txBody>
      </p:sp>
      <p:grpSp>
        <p:nvGrpSpPr>
          <p:cNvPr id="9223" name="Group 77"/>
          <p:cNvGrpSpPr>
            <a:grpSpLocks/>
          </p:cNvGrpSpPr>
          <p:nvPr/>
        </p:nvGrpSpPr>
        <p:grpSpPr bwMode="auto">
          <a:xfrm>
            <a:off x="1835150" y="1484313"/>
            <a:ext cx="7013575" cy="4657725"/>
            <a:chOff x="1156" y="935"/>
            <a:chExt cx="4418" cy="2934"/>
          </a:xfrm>
        </p:grpSpPr>
        <p:sp>
          <p:nvSpPr>
            <p:cNvPr id="9225" name="Rectangle 54"/>
            <p:cNvSpPr>
              <a:spLocks noChangeArrowheads="1"/>
            </p:cNvSpPr>
            <p:nvPr/>
          </p:nvSpPr>
          <p:spPr bwMode="auto">
            <a:xfrm>
              <a:off x="1474" y="93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1"/>
                <a:t>l</a:t>
              </a:r>
              <a:endParaRPr kumimoji="0" lang="ru-RU" b="1"/>
            </a:p>
          </p:txBody>
        </p:sp>
        <p:sp>
          <p:nvSpPr>
            <p:cNvPr id="9226" name="Line 6"/>
            <p:cNvSpPr>
              <a:spLocks noChangeShapeType="1"/>
            </p:cNvSpPr>
            <p:nvPr/>
          </p:nvSpPr>
          <p:spPr bwMode="auto">
            <a:xfrm flipV="1">
              <a:off x="1565" y="1207"/>
              <a:ext cx="0" cy="19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Line 5"/>
            <p:cNvSpPr>
              <a:spLocks noChangeShapeType="1"/>
            </p:cNvSpPr>
            <p:nvPr/>
          </p:nvSpPr>
          <p:spPr bwMode="auto">
            <a:xfrm>
              <a:off x="1588" y="3187"/>
              <a:ext cx="39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1532" y="1448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8"/>
            <p:cNvSpPr>
              <a:spLocks noChangeShapeType="1"/>
            </p:cNvSpPr>
            <p:nvPr/>
          </p:nvSpPr>
          <p:spPr bwMode="auto">
            <a:xfrm>
              <a:off x="1532" y="2250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9"/>
            <p:cNvSpPr>
              <a:spLocks noChangeShapeType="1"/>
            </p:cNvSpPr>
            <p:nvPr/>
          </p:nvSpPr>
          <p:spPr bwMode="auto">
            <a:xfrm>
              <a:off x="1532" y="2028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10"/>
            <p:cNvSpPr>
              <a:spLocks noChangeShapeType="1"/>
            </p:cNvSpPr>
            <p:nvPr/>
          </p:nvSpPr>
          <p:spPr bwMode="auto">
            <a:xfrm flipV="1">
              <a:off x="1588" y="1448"/>
              <a:ext cx="0" cy="173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11"/>
            <p:cNvSpPr>
              <a:spLocks noChangeShapeType="1"/>
            </p:cNvSpPr>
            <p:nvPr/>
          </p:nvSpPr>
          <p:spPr bwMode="auto">
            <a:xfrm>
              <a:off x="2093" y="3139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12"/>
            <p:cNvSpPr>
              <a:spLocks noChangeShapeType="1"/>
            </p:cNvSpPr>
            <p:nvPr/>
          </p:nvSpPr>
          <p:spPr bwMode="auto">
            <a:xfrm>
              <a:off x="2599" y="3139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Line 13"/>
            <p:cNvSpPr>
              <a:spLocks noChangeShapeType="1"/>
            </p:cNvSpPr>
            <p:nvPr/>
          </p:nvSpPr>
          <p:spPr bwMode="auto">
            <a:xfrm>
              <a:off x="2823" y="3139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14"/>
            <p:cNvSpPr>
              <a:spLocks noChangeShapeType="1"/>
            </p:cNvSpPr>
            <p:nvPr/>
          </p:nvSpPr>
          <p:spPr bwMode="auto">
            <a:xfrm>
              <a:off x="3272" y="3139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15"/>
            <p:cNvSpPr>
              <a:spLocks noChangeShapeType="1"/>
            </p:cNvSpPr>
            <p:nvPr/>
          </p:nvSpPr>
          <p:spPr bwMode="auto">
            <a:xfrm>
              <a:off x="3721" y="3139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Line 16"/>
            <p:cNvSpPr>
              <a:spLocks noChangeShapeType="1"/>
            </p:cNvSpPr>
            <p:nvPr/>
          </p:nvSpPr>
          <p:spPr bwMode="auto">
            <a:xfrm>
              <a:off x="4182" y="3139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Line 17"/>
            <p:cNvSpPr>
              <a:spLocks noChangeShapeType="1"/>
            </p:cNvSpPr>
            <p:nvPr/>
          </p:nvSpPr>
          <p:spPr bwMode="auto">
            <a:xfrm>
              <a:off x="4395" y="3139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Line 18"/>
            <p:cNvSpPr>
              <a:spLocks noChangeShapeType="1"/>
            </p:cNvSpPr>
            <p:nvPr/>
          </p:nvSpPr>
          <p:spPr bwMode="auto">
            <a:xfrm>
              <a:off x="4833" y="3139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Line 19"/>
            <p:cNvSpPr>
              <a:spLocks noChangeShapeType="1"/>
            </p:cNvSpPr>
            <p:nvPr/>
          </p:nvSpPr>
          <p:spPr bwMode="auto">
            <a:xfrm flipV="1">
              <a:off x="2093" y="1641"/>
              <a:ext cx="0" cy="154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Line 21"/>
            <p:cNvSpPr>
              <a:spLocks noChangeShapeType="1"/>
            </p:cNvSpPr>
            <p:nvPr/>
          </p:nvSpPr>
          <p:spPr bwMode="auto">
            <a:xfrm flipV="1">
              <a:off x="2599" y="1737"/>
              <a:ext cx="0" cy="14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Line 23"/>
            <p:cNvSpPr>
              <a:spLocks noChangeShapeType="1"/>
            </p:cNvSpPr>
            <p:nvPr/>
          </p:nvSpPr>
          <p:spPr bwMode="auto">
            <a:xfrm flipV="1">
              <a:off x="2823" y="1786"/>
              <a:ext cx="0" cy="140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Line 24"/>
            <p:cNvSpPr>
              <a:spLocks noChangeShapeType="1"/>
            </p:cNvSpPr>
            <p:nvPr/>
          </p:nvSpPr>
          <p:spPr bwMode="auto">
            <a:xfrm flipV="1">
              <a:off x="3272" y="2028"/>
              <a:ext cx="0" cy="115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Line 25"/>
            <p:cNvSpPr>
              <a:spLocks noChangeShapeType="1"/>
            </p:cNvSpPr>
            <p:nvPr/>
          </p:nvSpPr>
          <p:spPr bwMode="auto">
            <a:xfrm>
              <a:off x="1588" y="2028"/>
              <a:ext cx="16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26"/>
            <p:cNvSpPr>
              <a:spLocks noChangeShapeType="1"/>
            </p:cNvSpPr>
            <p:nvPr/>
          </p:nvSpPr>
          <p:spPr bwMode="auto">
            <a:xfrm flipV="1">
              <a:off x="3721" y="2076"/>
              <a:ext cx="0" cy="111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27"/>
            <p:cNvSpPr>
              <a:spLocks noChangeShapeType="1"/>
            </p:cNvSpPr>
            <p:nvPr/>
          </p:nvSpPr>
          <p:spPr bwMode="auto">
            <a:xfrm flipV="1">
              <a:off x="4171" y="2124"/>
              <a:ext cx="0" cy="106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28"/>
            <p:cNvSpPr>
              <a:spLocks noChangeShapeType="1"/>
            </p:cNvSpPr>
            <p:nvPr/>
          </p:nvSpPr>
          <p:spPr bwMode="auto">
            <a:xfrm flipV="1">
              <a:off x="4395" y="2221"/>
              <a:ext cx="0" cy="96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Line 31"/>
            <p:cNvSpPr>
              <a:spLocks noChangeShapeType="1"/>
            </p:cNvSpPr>
            <p:nvPr/>
          </p:nvSpPr>
          <p:spPr bwMode="auto">
            <a:xfrm flipV="1">
              <a:off x="4822" y="2318"/>
              <a:ext cx="0" cy="8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Line 32"/>
            <p:cNvSpPr>
              <a:spLocks noChangeShapeType="1"/>
            </p:cNvSpPr>
            <p:nvPr/>
          </p:nvSpPr>
          <p:spPr bwMode="auto">
            <a:xfrm>
              <a:off x="1588" y="2250"/>
              <a:ext cx="3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Text Box 33"/>
            <p:cNvSpPr txBox="1">
              <a:spLocks noChangeArrowheads="1"/>
            </p:cNvSpPr>
            <p:nvPr/>
          </p:nvSpPr>
          <p:spPr bwMode="auto">
            <a:xfrm>
              <a:off x="1427" y="3236"/>
              <a:ext cx="3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400" b="1">
                  <a:solidFill>
                    <a:schemeClr val="tx2"/>
                  </a:solidFill>
                  <a:latin typeface="Tahoma" pitchFamily="34" charset="0"/>
                </a:rPr>
                <a:t>до</a:t>
              </a:r>
            </a:p>
          </p:txBody>
        </p:sp>
        <p:sp>
          <p:nvSpPr>
            <p:cNvPr id="9251" name="Text Box 34"/>
            <p:cNvSpPr txBox="1">
              <a:spLocks noChangeArrowheads="1"/>
            </p:cNvSpPr>
            <p:nvPr/>
          </p:nvSpPr>
          <p:spPr bwMode="auto">
            <a:xfrm>
              <a:off x="4249" y="3236"/>
              <a:ext cx="4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400" b="1">
                  <a:latin typeface="Tahoma" pitchFamily="34" charset="0"/>
                </a:rPr>
                <a:t>до</a:t>
              </a:r>
              <a:r>
                <a:rPr kumimoji="0" lang="ru-RU" sz="1400" b="1" baseline="-25000">
                  <a:latin typeface="Tahoma" pitchFamily="34" charset="0"/>
                </a:rPr>
                <a:t>1</a:t>
              </a:r>
            </a:p>
          </p:txBody>
        </p:sp>
        <p:sp>
          <p:nvSpPr>
            <p:cNvPr id="9252" name="Text Box 35"/>
            <p:cNvSpPr txBox="1">
              <a:spLocks noChangeArrowheads="1"/>
            </p:cNvSpPr>
            <p:nvPr/>
          </p:nvSpPr>
          <p:spPr bwMode="auto">
            <a:xfrm>
              <a:off x="1950" y="3236"/>
              <a:ext cx="3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400" b="1">
                  <a:latin typeface="Tahoma" pitchFamily="34" charset="0"/>
                </a:rPr>
                <a:t>ре</a:t>
              </a:r>
            </a:p>
          </p:txBody>
        </p:sp>
        <p:sp>
          <p:nvSpPr>
            <p:cNvPr id="9253" name="Text Box 36"/>
            <p:cNvSpPr txBox="1">
              <a:spLocks noChangeArrowheads="1"/>
            </p:cNvSpPr>
            <p:nvPr/>
          </p:nvSpPr>
          <p:spPr bwMode="auto">
            <a:xfrm>
              <a:off x="2419" y="3245"/>
              <a:ext cx="39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400" b="1">
                  <a:solidFill>
                    <a:schemeClr val="tx2"/>
                  </a:solidFill>
                  <a:latin typeface="Tahoma" pitchFamily="34" charset="0"/>
                </a:rPr>
                <a:t>ми</a:t>
              </a:r>
            </a:p>
          </p:txBody>
        </p:sp>
        <p:sp>
          <p:nvSpPr>
            <p:cNvPr id="9254" name="Text Box 37"/>
            <p:cNvSpPr txBox="1">
              <a:spLocks noChangeArrowheads="1"/>
            </p:cNvSpPr>
            <p:nvPr/>
          </p:nvSpPr>
          <p:spPr bwMode="auto">
            <a:xfrm>
              <a:off x="2655" y="3245"/>
              <a:ext cx="39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400" b="1">
                  <a:latin typeface="Tahoma" pitchFamily="34" charset="0"/>
                </a:rPr>
                <a:t>фа</a:t>
              </a:r>
            </a:p>
          </p:txBody>
        </p:sp>
        <p:sp>
          <p:nvSpPr>
            <p:cNvPr id="9255" name="Text Box 38"/>
            <p:cNvSpPr txBox="1">
              <a:spLocks noChangeArrowheads="1"/>
            </p:cNvSpPr>
            <p:nvPr/>
          </p:nvSpPr>
          <p:spPr bwMode="auto">
            <a:xfrm>
              <a:off x="3044" y="3236"/>
              <a:ext cx="50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400" b="1">
                  <a:solidFill>
                    <a:schemeClr val="tx2"/>
                  </a:solidFill>
                  <a:latin typeface="Tahoma" pitchFamily="34" charset="0"/>
                </a:rPr>
                <a:t>соль</a:t>
              </a:r>
            </a:p>
          </p:txBody>
        </p:sp>
        <p:sp>
          <p:nvSpPr>
            <p:cNvPr id="9256" name="Text Box 39"/>
            <p:cNvSpPr txBox="1">
              <a:spLocks noChangeArrowheads="1"/>
            </p:cNvSpPr>
            <p:nvPr/>
          </p:nvSpPr>
          <p:spPr bwMode="auto">
            <a:xfrm>
              <a:off x="3577" y="3236"/>
              <a:ext cx="392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400" b="1">
                  <a:latin typeface="Tahoma" pitchFamily="34" charset="0"/>
                </a:rPr>
                <a:t>ля</a:t>
              </a:r>
            </a:p>
          </p:txBody>
        </p:sp>
        <p:sp>
          <p:nvSpPr>
            <p:cNvPr id="9257" name="Text Box 40"/>
            <p:cNvSpPr txBox="1">
              <a:spLocks noChangeArrowheads="1"/>
            </p:cNvSpPr>
            <p:nvPr/>
          </p:nvSpPr>
          <p:spPr bwMode="auto">
            <a:xfrm>
              <a:off x="4059" y="3249"/>
              <a:ext cx="393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400" b="1">
                  <a:solidFill>
                    <a:schemeClr val="tx2"/>
                  </a:solidFill>
                  <a:latin typeface="Tahoma" pitchFamily="34" charset="0"/>
                </a:rPr>
                <a:t>си</a:t>
              </a:r>
            </a:p>
          </p:txBody>
        </p:sp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4676" y="3236"/>
              <a:ext cx="370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400" b="1">
                  <a:solidFill>
                    <a:schemeClr val="tx2"/>
                  </a:solidFill>
                  <a:latin typeface="Tahoma" pitchFamily="34" charset="0"/>
                </a:rPr>
                <a:t>ре</a:t>
              </a:r>
              <a:r>
                <a:rPr kumimoji="0" lang="ru-RU" sz="1400" b="1" baseline="-25000">
                  <a:solidFill>
                    <a:schemeClr val="tx2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1156" y="2160"/>
              <a:ext cx="4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latin typeface="Tahoma" pitchFamily="34" charset="0"/>
                </a:rPr>
                <a:t>1/2</a:t>
              </a:r>
            </a:p>
            <a:p>
              <a:pPr>
                <a:spcBef>
                  <a:spcPct val="50000"/>
                </a:spcBef>
              </a:pPr>
              <a:endParaRPr kumimoji="0" lang="ru-RU" sz="1200" b="1">
                <a:latin typeface="Tahoma" pitchFamily="34" charset="0"/>
              </a:endParaRPr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1157" y="1948"/>
              <a:ext cx="2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latin typeface="Tahoma" pitchFamily="34" charset="0"/>
                </a:rPr>
                <a:t>2/3</a:t>
              </a:r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1196" y="1303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b="1">
                  <a:latin typeface="Tahoma" pitchFamily="34" charset="0"/>
                </a:rPr>
                <a:t>1</a:t>
              </a:r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1701" y="28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b="1">
                  <a:latin typeface="Tahoma" pitchFamily="34" charset="0"/>
                </a:rPr>
                <a:t>Т</a:t>
              </a:r>
            </a:p>
          </p:txBody>
        </p:sp>
        <p:sp>
          <p:nvSpPr>
            <p:cNvPr id="9263" name="Rectangle 47"/>
            <p:cNvSpPr>
              <a:spLocks noChangeArrowheads="1"/>
            </p:cNvSpPr>
            <p:nvPr/>
          </p:nvSpPr>
          <p:spPr bwMode="auto">
            <a:xfrm>
              <a:off x="2205" y="2800"/>
              <a:ext cx="2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b="1">
                  <a:latin typeface="Tahoma" pitchFamily="34" charset="0"/>
                </a:rPr>
                <a:t>Т</a:t>
              </a:r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2936" y="28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b="1">
                  <a:latin typeface="Tahoma" pitchFamily="34" charset="0"/>
                </a:rPr>
                <a:t>Т</a:t>
              </a:r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3385" y="28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b="1">
                  <a:latin typeface="Tahoma" pitchFamily="34" charset="0"/>
                </a:rPr>
                <a:t>Т</a:t>
              </a:r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>
              <a:off x="3833" y="28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b="1">
                  <a:latin typeface="Tahoma" pitchFamily="34" charset="0"/>
                </a:rPr>
                <a:t>Т</a:t>
              </a:r>
            </a:p>
          </p:txBody>
        </p:sp>
        <p:sp>
          <p:nvSpPr>
            <p:cNvPr id="9267" name="Text Box 59"/>
            <p:cNvSpPr txBox="1">
              <a:spLocks noChangeArrowheads="1"/>
            </p:cNvSpPr>
            <p:nvPr/>
          </p:nvSpPr>
          <p:spPr bwMode="auto">
            <a:xfrm>
              <a:off x="1519" y="361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b="1">
                  <a:solidFill>
                    <a:schemeClr val="tx2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268" name="Text Box 60"/>
            <p:cNvSpPr txBox="1">
              <a:spLocks noChangeArrowheads="1"/>
            </p:cNvSpPr>
            <p:nvPr/>
          </p:nvSpPr>
          <p:spPr bwMode="auto">
            <a:xfrm>
              <a:off x="1891" y="3657"/>
              <a:ext cx="4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latin typeface="Tahoma" pitchFamily="34" charset="0"/>
                </a:rPr>
                <a:t>9/8</a:t>
              </a:r>
            </a:p>
          </p:txBody>
        </p:sp>
        <p:sp>
          <p:nvSpPr>
            <p:cNvPr id="9269" name="Rectangle 61"/>
            <p:cNvSpPr>
              <a:spLocks noChangeArrowheads="1"/>
            </p:cNvSpPr>
            <p:nvPr/>
          </p:nvSpPr>
          <p:spPr bwMode="auto">
            <a:xfrm>
              <a:off x="2263" y="3657"/>
              <a:ext cx="41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solidFill>
                    <a:schemeClr val="tx2"/>
                  </a:solidFill>
                  <a:latin typeface="Tahoma" pitchFamily="34" charset="0"/>
                </a:rPr>
                <a:t>81/64</a:t>
              </a:r>
            </a:p>
          </p:txBody>
        </p:sp>
        <p:sp>
          <p:nvSpPr>
            <p:cNvPr id="9270" name="Rectangle 62"/>
            <p:cNvSpPr>
              <a:spLocks noChangeArrowheads="1"/>
            </p:cNvSpPr>
            <p:nvPr/>
          </p:nvSpPr>
          <p:spPr bwMode="auto">
            <a:xfrm>
              <a:off x="3087" y="3657"/>
              <a:ext cx="2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solidFill>
                    <a:schemeClr val="tx2"/>
                  </a:solidFill>
                  <a:latin typeface="Tahoma" pitchFamily="34" charset="0"/>
                </a:rPr>
                <a:t>3/2</a:t>
              </a:r>
            </a:p>
          </p:txBody>
        </p:sp>
        <p:sp>
          <p:nvSpPr>
            <p:cNvPr id="9271" name="Rectangle 64"/>
            <p:cNvSpPr>
              <a:spLocks noChangeArrowheads="1"/>
            </p:cNvSpPr>
            <p:nvPr/>
          </p:nvSpPr>
          <p:spPr bwMode="auto">
            <a:xfrm>
              <a:off x="3441" y="3657"/>
              <a:ext cx="41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latin typeface="Tahoma" pitchFamily="34" charset="0"/>
                </a:rPr>
                <a:t>27/16</a:t>
              </a:r>
            </a:p>
          </p:txBody>
        </p:sp>
        <p:sp>
          <p:nvSpPr>
            <p:cNvPr id="9272" name="Text Box 66"/>
            <p:cNvSpPr txBox="1">
              <a:spLocks noChangeArrowheads="1"/>
            </p:cNvSpPr>
            <p:nvPr/>
          </p:nvSpPr>
          <p:spPr bwMode="auto">
            <a:xfrm>
              <a:off x="4331" y="3657"/>
              <a:ext cx="3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600" b="1">
                  <a:latin typeface="Tahoma" pitchFamily="34" charset="0"/>
                </a:rPr>
                <a:t>2</a:t>
              </a:r>
            </a:p>
          </p:txBody>
        </p:sp>
        <p:sp>
          <p:nvSpPr>
            <p:cNvPr id="9273" name="Rectangle 67"/>
            <p:cNvSpPr>
              <a:spLocks noChangeArrowheads="1"/>
            </p:cNvSpPr>
            <p:nvPr/>
          </p:nvSpPr>
          <p:spPr bwMode="auto">
            <a:xfrm>
              <a:off x="4646" y="3657"/>
              <a:ext cx="2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solidFill>
                    <a:schemeClr val="tx2"/>
                  </a:solidFill>
                  <a:latin typeface="Tahoma" pitchFamily="34" charset="0"/>
                </a:rPr>
                <a:t>9/4</a:t>
              </a:r>
            </a:p>
          </p:txBody>
        </p:sp>
        <p:sp>
          <p:nvSpPr>
            <p:cNvPr id="9274" name="Rectangle 68"/>
            <p:cNvSpPr>
              <a:spLocks noChangeArrowheads="1"/>
            </p:cNvSpPr>
            <p:nvPr/>
          </p:nvSpPr>
          <p:spPr bwMode="auto">
            <a:xfrm>
              <a:off x="2553" y="2822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latin typeface="Tahoma" pitchFamily="34" charset="0"/>
                </a:rPr>
                <a:t>Т/2</a:t>
              </a:r>
            </a:p>
          </p:txBody>
        </p:sp>
        <p:sp>
          <p:nvSpPr>
            <p:cNvPr id="9275" name="Rectangle 69"/>
            <p:cNvSpPr>
              <a:spLocks noChangeArrowheads="1"/>
            </p:cNvSpPr>
            <p:nvPr/>
          </p:nvSpPr>
          <p:spPr bwMode="auto">
            <a:xfrm>
              <a:off x="4150" y="2840"/>
              <a:ext cx="2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latin typeface="Tahoma" pitchFamily="34" charset="0"/>
                </a:rPr>
                <a:t>Т/2</a:t>
              </a:r>
            </a:p>
          </p:txBody>
        </p:sp>
        <p:sp>
          <p:nvSpPr>
            <p:cNvPr id="9276" name="Rectangle 73"/>
            <p:cNvSpPr>
              <a:spLocks noChangeArrowheads="1"/>
            </p:cNvSpPr>
            <p:nvPr/>
          </p:nvSpPr>
          <p:spPr bwMode="auto">
            <a:xfrm>
              <a:off x="2635" y="3657"/>
              <a:ext cx="2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latin typeface="Tahoma" pitchFamily="34" charset="0"/>
                </a:rPr>
                <a:t>4/3</a:t>
              </a:r>
            </a:p>
          </p:txBody>
        </p:sp>
        <p:sp>
          <p:nvSpPr>
            <p:cNvPr id="9277" name="Rectangle 74"/>
            <p:cNvSpPr>
              <a:spLocks noChangeArrowheads="1"/>
            </p:cNvSpPr>
            <p:nvPr/>
          </p:nvSpPr>
          <p:spPr bwMode="auto">
            <a:xfrm>
              <a:off x="3832" y="3675"/>
              <a:ext cx="5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ru-RU" sz="1200" b="1">
                  <a:solidFill>
                    <a:schemeClr val="tx2"/>
                  </a:solidFill>
                  <a:latin typeface="Tahoma" pitchFamily="34" charset="0"/>
                </a:rPr>
                <a:t>243/128</a:t>
              </a:r>
            </a:p>
          </p:txBody>
        </p:sp>
      </p:grpSp>
      <p:pic>
        <p:nvPicPr>
          <p:cNvPr id="9224" name="Picture 7" descr="C:\Documents and Settings\1\Мои документы\Мои рисунки\Рисунок203.png"/>
          <p:cNvPicPr>
            <a:picLocks noChangeAspect="1" noChangeArrowheads="1"/>
          </p:cNvPicPr>
          <p:nvPr/>
        </p:nvPicPr>
        <p:blipFill>
          <a:blip r:embed="rId2">
            <a:lum bright="-20000" contrast="-44000"/>
          </a:blip>
          <a:srcRect/>
          <a:stretch>
            <a:fillRect/>
          </a:stretch>
        </p:blipFill>
        <p:spPr bwMode="auto">
          <a:xfrm>
            <a:off x="3500438" y="0"/>
            <a:ext cx="54292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8813" y="785813"/>
            <a:ext cx="6500812" cy="2046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>
                <a:solidFill>
                  <a:srgbClr val="800000"/>
                </a:solidFill>
                <a:latin typeface="+mj-lt"/>
              </a:rPr>
              <a:t>При взгляде на  математические схемы музыкальных произведений… невольно приходишь в священный трепет перед гениальностью мастера, воплотившего силой художественной чуткости до такой степени точности законы природного творчества.</a:t>
            </a:r>
          </a:p>
          <a:p>
            <a:pPr algn="r">
              <a:spcBef>
                <a:spcPct val="50000"/>
              </a:spcBef>
              <a:defRPr/>
            </a:pPr>
            <a:r>
              <a:rPr kumimoji="0" lang="ru-RU" b="1" dirty="0">
                <a:solidFill>
                  <a:srgbClr val="800000"/>
                </a:solidFill>
                <a:latin typeface="Arial" charset="0"/>
              </a:rPr>
              <a:t>Розенов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428750" y="5072063"/>
            <a:ext cx="2214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800000"/>
                </a:solidFill>
              </a:rPr>
              <a:t>Иоган Себастьян Бах</a:t>
            </a: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4143375" y="5214938"/>
            <a:ext cx="2071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b="1">
                <a:solidFill>
                  <a:srgbClr val="800000"/>
                </a:solidFill>
                <a:latin typeface="Arial" charset="0"/>
              </a:rPr>
              <a:t>М.И. Глинка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715125" y="4929188"/>
            <a:ext cx="2286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1600" b="1" dirty="0">
                <a:solidFill>
                  <a:srgbClr val="800000"/>
                </a:solidFill>
                <a:latin typeface="+mj-lt"/>
              </a:rPr>
              <a:t>Людвиг </a:t>
            </a:r>
            <a:r>
              <a:rPr kumimoji="0" lang="ru-RU" sz="1600" b="1" dirty="0" err="1">
                <a:solidFill>
                  <a:srgbClr val="800000"/>
                </a:solidFill>
                <a:latin typeface="+mj-lt"/>
              </a:rPr>
              <a:t>ван</a:t>
            </a:r>
            <a:r>
              <a:rPr kumimoji="0" lang="ru-RU" sz="1600" b="1" dirty="0">
                <a:solidFill>
                  <a:srgbClr val="800000"/>
                </a:solidFill>
                <a:latin typeface="+mj-lt"/>
              </a:rPr>
              <a:t> Бетховен</a:t>
            </a:r>
          </a:p>
        </p:txBody>
      </p:sp>
      <p:pic>
        <p:nvPicPr>
          <p:cNvPr id="10246" name="Picture 10" descr="C:\Documents and Settings\1\Мои документы\Мои рисунки\Рисунок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714625"/>
            <a:ext cx="17002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1" descr="C:\Documents and Settings\1\Мои документы\Мои рисунки\Рисунок2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2928938"/>
            <a:ext cx="18684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2" descr="C:\Documents and Settings\1\Мои документы\Мои рисунки\Рисунок2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2786063"/>
            <a:ext cx="1658938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7" descr="C:\Documents and Settings\1\Мои документы\Мои рисунки\Рисунок203.png"/>
          <p:cNvPicPr>
            <a:picLocks noChangeAspect="1" noChangeArrowheads="1"/>
          </p:cNvPicPr>
          <p:nvPr/>
        </p:nvPicPr>
        <p:blipFill>
          <a:blip r:embed="rId5">
            <a:lum bright="-20000" contrast="-44000"/>
          </a:blip>
          <a:srcRect/>
          <a:stretch>
            <a:fillRect/>
          </a:stretch>
        </p:blipFill>
        <p:spPr bwMode="auto">
          <a:xfrm>
            <a:off x="3500438" y="142875"/>
            <a:ext cx="54292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8" descr="C:\Documents and Settings\1\Мои документы\Мои рисунки\Рисунок204.png"/>
          <p:cNvPicPr>
            <a:picLocks noChangeAspect="1" noChangeArrowheads="1"/>
          </p:cNvPicPr>
          <p:nvPr/>
        </p:nvPicPr>
        <p:blipFill>
          <a:blip r:embed="rId6">
            <a:lum bright="-30000" contrast="-20000"/>
          </a:blip>
          <a:srcRect/>
          <a:stretch>
            <a:fillRect/>
          </a:stretch>
        </p:blipFill>
        <p:spPr bwMode="auto">
          <a:xfrm>
            <a:off x="2286000" y="5786438"/>
            <a:ext cx="5899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1009</TotalTime>
  <Words>217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Wingdings</vt:lpstr>
      <vt:lpstr>Calibri</vt:lpstr>
      <vt:lpstr>Monotype Corsiva</vt:lpstr>
      <vt:lpstr>Tahoma</vt:lpstr>
      <vt:lpstr>Reporting Progress or Status</vt:lpstr>
      <vt:lpstr>Слайд 1</vt:lpstr>
      <vt:lpstr>Музыка есть таинственная арифметика души; она вычисляет, сама того не сознавая.                                    Готфирд Лейбниц</vt:lpstr>
      <vt:lpstr>Слайд 3</vt:lpstr>
      <vt:lpstr>                     Монохорд   инструмент с одной струной, которая могла пережиматься в разных местах </vt:lpstr>
      <vt:lpstr>Пифагорейская теория музыки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Васильева </cp:lastModifiedBy>
  <cp:revision>44</cp:revision>
  <dcterms:created xsi:type="dcterms:W3CDTF">2006-11-13T15:20:14Z</dcterms:created>
  <dcterms:modified xsi:type="dcterms:W3CDTF">2011-01-28T18:53:48Z</dcterms:modified>
</cp:coreProperties>
</file>